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="" xmlns:p15="http://schemas.microsoft.com/office/powerpoint/2012/main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514E-2"/>
          <c:w val="0.93719668855266858"/>
          <c:h val="0.70064440538957651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80" b="0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Sheet1!$B$1:$L$1</c:f>
              <c:strCache>
                <c:ptCount val="11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  <c:pt idx="4">
                  <c:v>12月</c:v>
                </c:pt>
                <c:pt idx="5">
                  <c:v>1月</c:v>
                </c:pt>
                <c:pt idx="6">
                  <c:v>2月</c:v>
                </c:pt>
                <c:pt idx="7">
                  <c:v>3月</c:v>
                </c:pt>
                <c:pt idx="8">
                  <c:v>4月</c:v>
                </c:pt>
                <c:pt idx="9">
                  <c:v>5月</c:v>
                </c:pt>
                <c:pt idx="10">
                  <c:v>6月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  <c:pt idx="4">
                  <c:v>314.5</c:v>
                </c:pt>
                <c:pt idx="5">
                  <c:v>245</c:v>
                </c:pt>
                <c:pt idx="6">
                  <c:v>86</c:v>
                </c:pt>
                <c:pt idx="7">
                  <c:v>350</c:v>
                </c:pt>
                <c:pt idx="8">
                  <c:v>500</c:v>
                </c:pt>
                <c:pt idx="9">
                  <c:v>700</c:v>
                </c:pt>
                <c:pt idx="10">
                  <c:v>1000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700" b="0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Sheet1!$B$1:$L$1</c:f>
              <c:strCache>
                <c:ptCount val="11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  <c:pt idx="4">
                  <c:v>12月</c:v>
                </c:pt>
                <c:pt idx="5">
                  <c:v>1月</c:v>
                </c:pt>
                <c:pt idx="6">
                  <c:v>2月</c:v>
                </c:pt>
                <c:pt idx="7">
                  <c:v>3月</c:v>
                </c:pt>
                <c:pt idx="8">
                  <c:v>4月</c:v>
                </c:pt>
                <c:pt idx="9">
                  <c:v>5月</c:v>
                </c:pt>
                <c:pt idx="10">
                  <c:v>6月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12</c:v>
                </c:pt>
                <c:pt idx="1">
                  <c:v>12.85</c:v>
                </c:pt>
                <c:pt idx="2">
                  <c:v>23.34</c:v>
                </c:pt>
                <c:pt idx="3">
                  <c:v>20.98</c:v>
                </c:pt>
                <c:pt idx="4">
                  <c:v>27.7</c:v>
                </c:pt>
                <c:pt idx="5">
                  <c:v>23.4</c:v>
                </c:pt>
                <c:pt idx="6">
                  <c:v>10.6</c:v>
                </c:pt>
                <c:pt idx="7">
                  <c:v>35</c:v>
                </c:pt>
                <c:pt idx="8">
                  <c:v>40</c:v>
                </c:pt>
                <c:pt idx="9">
                  <c:v>56</c:v>
                </c:pt>
                <c:pt idx="10">
                  <c:v>80</c:v>
                </c:pt>
              </c:numCache>
            </c:numRef>
          </c:val>
        </c:ser>
        <c:gapWidth val="36"/>
        <c:overlap val="2"/>
        <c:axId val="135250304"/>
        <c:axId val="135251840"/>
      </c:barChart>
      <c:catAx>
        <c:axId val="135250304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35251840"/>
        <c:crosses val="autoZero"/>
        <c:auto val="1"/>
        <c:lblAlgn val="ctr"/>
        <c:lblOffset val="100"/>
      </c:catAx>
      <c:valAx>
        <c:axId val="13525184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3525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38285271791782516"/>
          <c:y val="0.90683553981338438"/>
          <c:w val="0.26284152391313631"/>
          <c:h val="9.316446018661561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0.08072</cdr:x>
      <cdr:y>0.09615</cdr:y>
    </cdr:from>
    <cdr:to>
      <cdr:x>0.30538</cdr:x>
      <cdr:y>0.17492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59092" y="285746"/>
          <a:ext cx="999506" cy="234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单位：万元</a:t>
          </a:r>
          <a:endParaRPr lang="zh-CN" altLang="en-US" sz="1100" dirty="0">
            <a:latin typeface="微软雅黑" pitchFamily="34" charset="-122"/>
            <a:ea typeface="微软雅黑" pitchFamily="34" charset="-122"/>
          </a:endParaRPr>
        </a:p>
      </cdr:txBody>
    </cdr:sp>
  </cdr:relSizeAnchor>
  <cdr:relSizeAnchor xmlns:cdr="http://schemas.openxmlformats.org/drawingml/2006/chartDrawing">
    <cdr:from>
      <cdr:x>0.08072</cdr:x>
      <cdr:y>0.18141</cdr:y>
    </cdr:from>
    <cdr:to>
      <cdr:x>0.46596</cdr:x>
      <cdr:y>0.26018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359092" y="539119"/>
          <a:ext cx="1713886" cy="2340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맑은 고딕"/>
            </a:defRPr>
          </a:lvl1pPr>
          <a:lvl2pPr marL="457200" indent="0">
            <a:defRPr sz="1100">
              <a:latin typeface="맑은 고딕"/>
            </a:defRPr>
          </a:lvl2pPr>
          <a:lvl3pPr marL="914400" indent="0">
            <a:defRPr sz="1100">
              <a:latin typeface="맑은 고딕"/>
            </a:defRPr>
          </a:lvl3pPr>
          <a:lvl4pPr marL="1371600" indent="0">
            <a:defRPr sz="1100">
              <a:latin typeface="맑은 고딕"/>
            </a:defRPr>
          </a:lvl4pPr>
          <a:lvl5pPr marL="1828800" indent="0">
            <a:defRPr sz="1100">
              <a:latin typeface="맑은 고딕"/>
            </a:defRPr>
          </a:lvl5pPr>
          <a:lvl6pPr marL="2286000" indent="0">
            <a:defRPr sz="1100">
              <a:latin typeface="맑은 고딕"/>
            </a:defRPr>
          </a:lvl6pPr>
          <a:lvl7pPr marL="2743200" indent="0">
            <a:defRPr sz="1100">
              <a:latin typeface="맑은 고딕"/>
            </a:defRPr>
          </a:lvl7pPr>
          <a:lvl8pPr marL="3200400" indent="0">
            <a:defRPr sz="1100">
              <a:latin typeface="맑은 고딕"/>
            </a:defRPr>
          </a:lvl8pPr>
          <a:lvl9pPr marL="3657600" indent="0">
            <a:defRPr sz="1100">
              <a:latin typeface="맑은 고딕"/>
            </a:defRPr>
          </a:lvl9pPr>
        </a:lstStyle>
        <a:p xmlns:a="http://schemas.openxmlformats.org/drawingml/2006/main">
          <a:r>
            <a:rPr lang="zh-CN" altLang="en-US" sz="800" dirty="0" smtClean="0">
              <a:latin typeface="微软雅黑" pitchFamily="34" charset="-122"/>
              <a:ea typeface="微软雅黑" pitchFamily="34" charset="-122"/>
            </a:rPr>
            <a:t>注：未发生时间数据</a:t>
          </a:r>
          <a:r>
            <a:rPr lang="zh-CN" altLang="en-US" sz="800" dirty="0" smtClean="0">
              <a:latin typeface="微软雅黑" pitchFamily="34" charset="-122"/>
              <a:ea typeface="微软雅黑" pitchFamily="34" charset="-122"/>
            </a:rPr>
            <a:t>为预期数据</a:t>
          </a:r>
          <a:endParaRPr lang="zh-CN" altLang="en-US" sz="800" dirty="0">
            <a:latin typeface="微软雅黑" pitchFamily="34" charset="-122"/>
            <a:ea typeface="微软雅黑" pitchFamily="34" charset="-122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6" y="1080541"/>
            <a:ext cx="8514569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</a:t>
            </a: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国内首个交通运输用油预约服务平台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09"/>
            <a:chOff x="423265" y="3426815"/>
            <a:chExt cx="3369904" cy="74630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1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月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1w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号</a:t>
              </a: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小程序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约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2500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苹果、小程序市场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除过年期间外，每月增长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以上，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350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7306" y="3429000"/>
            <a:ext cx="1445027" cy="144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曾有腾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讯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度资深管理经验。</a:t>
            </a:r>
            <a:endParaRPr kumimoji="1" lang="zh-CN" altLang="en-US" sz="1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788402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上线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，已在淄博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重庆、武汉、北京等多个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地区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验证成功，交易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8%-10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目前单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2"/>
            <a:ext cx="9019193" cy="765390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人民币，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10%</a:t>
            </a:r>
            <a:endParaRPr kumimoji="1" lang="en-US" altLang="zh-CN" sz="1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购置多辆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移动配送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车辆</a:t>
            </a:r>
            <a:endParaRPr kumimoji="1" lang="en-US" altLang="zh-CN" sz="1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曾获天使投资人刘峻、京北金融等基金投资</a:t>
            </a:r>
            <a:endParaRPr kumimoji="1" lang="zh-CN" altLang="en-US" sz="12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技术负责人，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Bita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云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测试等平台负责人。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8-15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（进行中）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1500w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30-50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50-200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3920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3920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上线后及未来预期</a:t>
              </a:r>
              <a:r>
                <a:rPr lang="zh-CN" altLang="ko-KR" sz="16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</a:t>
              </a:r>
              <a:r>
                <a:rPr lang="zh-CN" altLang="ko-KR" sz="1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BA5B"/>
        </a:solidFill>
        <a:ln>
          <a:solidFill>
            <a:schemeClr val="bg1"/>
          </a:solidFill>
        </a:ln>
        <a:effectLst/>
      </a:spPr>
      <a:bodyPr lIns="90170" tIns="46990" rIns="90170" bIns="46990" rtlCol="0" anchor="ctr"/>
      <a:lstStyle>
        <a:defPPr>
          <a:defRPr dirty="0" smtClean="0">
            <a:latin typeface="微软雅黑" panose="020B0503020204020204" charset="-122"/>
            <a:ea typeface="微软雅黑" panose="020B050302020402020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2090</Words>
  <Application>Microsoft Office PowerPoint</Application>
  <PresentationFormat>自定义</PresentationFormat>
  <Paragraphs>247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917</cp:revision>
  <dcterms:created xsi:type="dcterms:W3CDTF">2015-12-02T02:04:00Z</dcterms:created>
  <dcterms:modified xsi:type="dcterms:W3CDTF">2018-03-24T03:53:07Z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